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9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9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448" r:id="rId264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264" Type="http://schemas.openxmlformats.org/officeDocument/2006/relationships/slide" Target="slides/slide193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64.pn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9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0" name="Shape 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1" name="Google Shape;5491;g33c5e4031bd_0_12301:notes"/>
          <p:cNvSpPr txBox="1"/>
          <p:nvPr/>
        </p:nvSpPr>
        <p:spPr>
          <a:xfrm>
            <a:off x="3881437" y="8686511"/>
            <a:ext cx="2972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marR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Times New Roman"/>
              <a:buNone/>
            </a:pPr>
            <a:r>
              <a:rPr b="0" i="0" lang="zh-CN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 sz="1200"/>
          </a:p>
        </p:txBody>
      </p:sp>
      <p:sp>
        <p:nvSpPr>
          <p:cNvPr id="5492" name="Google Shape;5492;g33c5e4031bd_0_12301:notes"/>
          <p:cNvSpPr/>
          <p:nvPr/>
        </p:nvSpPr>
        <p:spPr>
          <a:xfrm>
            <a:off x="1008529" y="632114"/>
            <a:ext cx="4034100" cy="3117300"/>
          </a:xfrm>
          <a:prstGeom prst="rect">
            <a:avLst/>
          </a:prstGeom>
          <a:solidFill>
            <a:srgbClr val="FFFFFF"/>
          </a:solidFill>
          <a:ln cap="rnd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3" name="Google Shape;5493;g33c5e4031bd_0_12301:notes"/>
          <p:cNvSpPr txBox="1"/>
          <p:nvPr/>
        </p:nvSpPr>
        <p:spPr>
          <a:xfrm>
            <a:off x="605118" y="3948545"/>
            <a:ext cx="48408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4" name="Google Shape;5494;g33c5e4031bd_0_12301:notes"/>
          <p:cNvSpPr txBox="1"/>
          <p:nvPr>
            <p:ph idx="1" type="body"/>
          </p:nvPr>
        </p:nvSpPr>
        <p:spPr>
          <a:xfrm>
            <a:off x="686360" y="4342534"/>
            <a:ext cx="5482500" cy="41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5" name="Google Shape;5495;g33c5e4031bd_0_12301:notes"/>
          <p:cNvSpPr/>
          <p:nvPr>
            <p:ph idx="2" type="sldImg"/>
          </p:nvPr>
        </p:nvSpPr>
        <p:spPr>
          <a:xfrm>
            <a:off x="471663" y="694170"/>
            <a:ext cx="5910300" cy="342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0.xml"/><Relationship Id="rId2" Type="http://schemas.openxmlformats.org/officeDocument/2006/relationships/notesSlide" Target="../notesSlides/notesSlide193.xml"/><Relationship Id="rId3" Type="http://schemas.openxmlformats.org/officeDocument/2006/relationships/image" Target="../media/image264.png"/></Relationships>
</file>

<file path=ppt/slides/slide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96" name="Shape 5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7" name="Google Shape;5497;p761"/>
          <p:cNvSpPr txBox="1"/>
          <p:nvPr/>
        </p:nvSpPr>
        <p:spPr>
          <a:xfrm>
            <a:off x="414720" y="88569"/>
            <a:ext cx="74649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zh-CN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MEDICAL/SURGICAL MANAGEMENT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8" name="Google Shape;5498;p761"/>
          <p:cNvSpPr txBox="1"/>
          <p:nvPr/>
        </p:nvSpPr>
        <p:spPr>
          <a:xfrm>
            <a:off x="414720" y="1244291"/>
            <a:ext cx="3643200" cy="31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9" name="Google Shape;5499;p761"/>
          <p:cNvSpPr txBox="1"/>
          <p:nvPr/>
        </p:nvSpPr>
        <p:spPr>
          <a:xfrm>
            <a:off x="622080" y="840328"/>
            <a:ext cx="7464900" cy="3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zh-CN" sz="2700" u="none" cap="none" strike="noStrike">
                <a:solidFill>
                  <a:srgbClr val="FFFF99"/>
                </a:solidFill>
                <a:latin typeface="Arial"/>
                <a:ea typeface="Arial"/>
                <a:cs typeface="Arial"/>
                <a:sym typeface="Arial"/>
              </a:rPr>
              <a:t>* Hematocrit (Hct)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zh-CN" sz="2700" u="none" cap="none" strike="noStrike">
                <a:solidFill>
                  <a:srgbClr val="FFFF99"/>
                </a:solidFill>
                <a:latin typeface="Arial"/>
                <a:ea typeface="Arial"/>
                <a:cs typeface="Arial"/>
                <a:sym typeface="Arial"/>
              </a:rPr>
              <a:t>- to monitor mother's blood volume.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Normal Result: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37%–47%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Abnormality with condition: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Decreases several hours after significant blood loss has occurred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Char char="●"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Explanation:</a:t>
            </a:r>
            <a:r>
              <a:rPr b="1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Active bleeding causes decrease.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(Other Tests: Blood type and crossmatch; coagulation studies if bleeding is excessive)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